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20"/>
  </p:notesMasterIdLst>
  <p:handoutMasterIdLst>
    <p:handoutMasterId r:id="rId21"/>
  </p:handoutMasterIdLst>
  <p:sldIdLst>
    <p:sldId id="268" r:id="rId2"/>
    <p:sldId id="278" r:id="rId3"/>
    <p:sldId id="273" r:id="rId4"/>
    <p:sldId id="262" r:id="rId5"/>
    <p:sldId id="270" r:id="rId6"/>
    <p:sldId id="272" r:id="rId7"/>
    <p:sldId id="274" r:id="rId8"/>
    <p:sldId id="280" r:id="rId9"/>
    <p:sldId id="271" r:id="rId10"/>
    <p:sldId id="263" r:id="rId11"/>
    <p:sldId id="264" r:id="rId12"/>
    <p:sldId id="277" r:id="rId13"/>
    <p:sldId id="266" r:id="rId14"/>
    <p:sldId id="276" r:id="rId15"/>
    <p:sldId id="267" r:id="rId16"/>
    <p:sldId id="279" r:id="rId17"/>
    <p:sldId id="269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E0DF1-C4D8-B84C-A019-A93C185B20D8}" type="datetimeFigureOut">
              <a:rPr lang="en-US" smtClean="0"/>
              <a:t>2/26/16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4182F-7B68-D241-B3F8-973310A0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B3741-C7CA-6745-94C1-DAB533C0AB0B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50F5C-6CD9-0149-9339-58CDBA019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7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the thesis statement clear?</a:t>
            </a:r>
            <a:r>
              <a:rPr lang="en-US" baseline="0" dirty="0" smtClean="0"/>
              <a:t> Does it take a stand?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50F5C-6CD9-0149-9339-58CDBA0195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96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 sentences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50F5C-6CD9-0149-9339-58CDBA0195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8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7962" y="1600200"/>
            <a:ext cx="8299939" cy="4291013"/>
          </a:xfrm>
        </p:spPr>
        <p:txBody>
          <a:bodyPr>
            <a:noAutofit/>
          </a:bodyPr>
          <a:lstStyle/>
          <a:p>
            <a:r>
              <a:rPr lang="en-US" sz="3000" dirty="0" smtClean="0"/>
              <a:t>Revision is </a:t>
            </a:r>
            <a:r>
              <a:rPr lang="en-US" sz="3000" b="1" dirty="0" smtClean="0"/>
              <a:t>improving</a:t>
            </a:r>
            <a:r>
              <a:rPr lang="en-US" sz="3000" dirty="0" smtClean="0"/>
              <a:t>, not fixing.</a:t>
            </a:r>
          </a:p>
          <a:p>
            <a:r>
              <a:rPr lang="en-US" sz="3000" dirty="0" smtClean="0"/>
              <a:t>You are not trying to “fix” your paper, you are making it better.</a:t>
            </a:r>
          </a:p>
          <a:p>
            <a:r>
              <a:rPr lang="en-US" sz="3000" dirty="0" smtClean="0"/>
              <a:t>In a first draft, you are still getting your thoughts together. The second draft may be </a:t>
            </a:r>
            <a:r>
              <a:rPr lang="en-US" sz="3000" b="1" i="1" dirty="0" smtClean="0"/>
              <a:t>much</a:t>
            </a:r>
            <a:r>
              <a:rPr lang="en-US" sz="3000" dirty="0" smtClean="0"/>
              <a:t> different than the original.  This is part of the process and a good thing.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Paragraphs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8302" y="1600200"/>
            <a:ext cx="8271803" cy="4786532"/>
          </a:xfrm>
        </p:spPr>
        <p:txBody>
          <a:bodyPr>
            <a:noAutofit/>
          </a:bodyPr>
          <a:lstStyle/>
          <a:p>
            <a:r>
              <a:rPr lang="en-US" sz="4000" dirty="0" smtClean="0"/>
              <a:t>Does each paragraph have a purpose?</a:t>
            </a:r>
          </a:p>
          <a:p>
            <a:r>
              <a:rPr lang="en-US" sz="4000" dirty="0" smtClean="0"/>
              <a:t>Does the paragraph have enough evidence to support its claim?</a:t>
            </a:r>
          </a:p>
          <a:p>
            <a:r>
              <a:rPr lang="en-US" sz="4000" dirty="0" smtClean="0"/>
              <a:t>Is it using the BEST textual evidence available?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61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6814" y="1232647"/>
            <a:ext cx="8380157" cy="53781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Does every citation from the text have a citation with the author and the title? </a:t>
            </a:r>
          </a:p>
          <a:p>
            <a:r>
              <a:rPr lang="en-US" sz="3200" dirty="0" smtClean="0"/>
              <a:t>If there is a quote more than 4 lines, does it match block-quote format guidelines?</a:t>
            </a:r>
          </a:p>
          <a:p>
            <a:r>
              <a:rPr lang="en-US" sz="3200" dirty="0" smtClean="0"/>
              <a:t>Does the in-text citation take the reader directly to the works cited?</a:t>
            </a:r>
          </a:p>
        </p:txBody>
      </p:sp>
    </p:spTree>
    <p:extLst>
      <p:ext uri="{BB962C8B-B14F-4D97-AF65-F5344CB8AC3E}">
        <p14:creationId xmlns:p14="http://schemas.microsoft.com/office/powerpoint/2010/main" val="367984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600200"/>
            <a:ext cx="7747196" cy="4291013"/>
          </a:xfrm>
        </p:spPr>
        <p:txBody>
          <a:bodyPr>
            <a:noAutofit/>
          </a:bodyPr>
          <a:lstStyle/>
          <a:p>
            <a:r>
              <a:rPr lang="en-US" sz="4000" dirty="0" smtClean="0"/>
              <a:t>Is every quote introduced and analyzed? </a:t>
            </a:r>
            <a:endParaRPr lang="en-US" sz="4000" dirty="0"/>
          </a:p>
          <a:p>
            <a:r>
              <a:rPr lang="en-US" sz="4000" dirty="0" smtClean="0"/>
              <a:t>Do you explain why this evidence supports your claim and, overall, your thesis?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07743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9463" y="0"/>
            <a:ext cx="7583488" cy="942535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3894" y="942535"/>
            <a:ext cx="8370277" cy="5500469"/>
          </a:xfrm>
        </p:spPr>
        <p:txBody>
          <a:bodyPr>
            <a:noAutofit/>
          </a:bodyPr>
          <a:lstStyle/>
          <a:p>
            <a:r>
              <a:rPr lang="en-US" sz="3600" dirty="0" smtClean="0"/>
              <a:t>Is it clear when you have reached the conclusion?</a:t>
            </a:r>
          </a:p>
          <a:p>
            <a:r>
              <a:rPr lang="en-US" sz="3600" dirty="0" smtClean="0"/>
              <a:t>Does it restate the thesis?</a:t>
            </a:r>
          </a:p>
          <a:p>
            <a:r>
              <a:rPr lang="en-US" sz="3600" dirty="0" smtClean="0"/>
              <a:t>Does it summarize all the main points in the paper?</a:t>
            </a:r>
          </a:p>
          <a:p>
            <a:r>
              <a:rPr lang="en-US" sz="3600" dirty="0" smtClean="0"/>
              <a:t>Does it make a move outward, explaining possible implications about this problem/solution and why this issue is important?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94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6367424"/>
          </a:xfrm>
        </p:spPr>
        <p:txBody>
          <a:bodyPr/>
          <a:lstStyle/>
          <a:p>
            <a:r>
              <a:rPr lang="en-US" sz="4000" dirty="0" smtClean="0"/>
              <a:t>Now – without looking back – summarize the paper in a few sentences.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Compare to your first summary. What is different? What is missing in the topic sentences?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6"/>
            <a:ext cx="7583488" cy="6082159"/>
          </a:xfrm>
        </p:spPr>
        <p:txBody>
          <a:bodyPr/>
          <a:lstStyle/>
          <a:p>
            <a:r>
              <a:rPr lang="en-US" dirty="0" smtClean="0"/>
              <a:t>Give the paper back, look over comments, then talk to each other about the comments.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6814" y="1232648"/>
            <a:ext cx="8411387" cy="5378100"/>
          </a:xfrm>
        </p:spPr>
        <p:txBody>
          <a:bodyPr numCol="2">
            <a:normAutofit/>
          </a:bodyPr>
          <a:lstStyle/>
          <a:p>
            <a:r>
              <a:rPr lang="en-US" sz="2600" dirty="0" err="1" smtClean="0"/>
              <a:t>Kenzi</a:t>
            </a:r>
            <a:r>
              <a:rPr lang="en-US" sz="2600" dirty="0" smtClean="0"/>
              <a:t> &amp; Lauren</a:t>
            </a:r>
          </a:p>
          <a:p>
            <a:r>
              <a:rPr lang="en-US" sz="2600" dirty="0" smtClean="0"/>
              <a:t>Shannon &amp; Michelle</a:t>
            </a:r>
          </a:p>
          <a:p>
            <a:r>
              <a:rPr lang="en-US" sz="2600" dirty="0" smtClean="0"/>
              <a:t>Francesca &amp; Hanley</a:t>
            </a:r>
          </a:p>
          <a:p>
            <a:r>
              <a:rPr lang="en-US" sz="2600" dirty="0" smtClean="0"/>
              <a:t>Derek &amp; Brianna</a:t>
            </a:r>
          </a:p>
          <a:p>
            <a:r>
              <a:rPr lang="en-US" sz="2600" dirty="0" smtClean="0"/>
              <a:t>Jacob &amp; Matthew</a:t>
            </a:r>
          </a:p>
          <a:p>
            <a:r>
              <a:rPr lang="en-US" sz="2600" dirty="0" smtClean="0"/>
              <a:t>Luke &amp; Calvin</a:t>
            </a:r>
          </a:p>
          <a:p>
            <a:r>
              <a:rPr lang="en-US" sz="2600" dirty="0" smtClean="0"/>
              <a:t>Joe H. &amp; Dan </a:t>
            </a:r>
          </a:p>
          <a:p>
            <a:r>
              <a:rPr lang="en-US" sz="2600" dirty="0" smtClean="0"/>
              <a:t>Danny &amp; Jake</a:t>
            </a:r>
          </a:p>
          <a:p>
            <a:r>
              <a:rPr lang="en-US" sz="2600" dirty="0" smtClean="0"/>
              <a:t>Garrett &amp; Joe G.</a:t>
            </a:r>
          </a:p>
          <a:p>
            <a:r>
              <a:rPr lang="en-US" sz="2600" dirty="0" smtClean="0"/>
              <a:t>Logan &amp; Rachel &amp; </a:t>
            </a:r>
            <a:r>
              <a:rPr lang="en-US" sz="2600" dirty="0" err="1" smtClean="0"/>
              <a:t>Kimiko</a:t>
            </a:r>
            <a:endParaRPr lang="en-US" sz="2600" dirty="0" smtClean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4681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6"/>
            <a:ext cx="7583488" cy="6381491"/>
          </a:xfrm>
        </p:spPr>
        <p:txBody>
          <a:bodyPr/>
          <a:lstStyle/>
          <a:p>
            <a:r>
              <a:rPr lang="en-US" dirty="0" smtClean="0"/>
              <a:t>Now with your own paper in front of you, write over it how you might revise. Write down your plans/ideas.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3520" y="223520"/>
            <a:ext cx="8717280" cy="643128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Introduce the topic</a:t>
            </a:r>
          </a:p>
          <a:p>
            <a:pPr lvl="1"/>
            <a:r>
              <a:rPr lang="en-US" dirty="0" smtClean="0"/>
              <a:t>Thesis very clear</a:t>
            </a:r>
          </a:p>
          <a:p>
            <a:pPr lvl="1"/>
            <a:r>
              <a:rPr lang="en-US" dirty="0" smtClean="0"/>
              <a:t>Outline the structure of the paper</a:t>
            </a:r>
          </a:p>
          <a:p>
            <a:r>
              <a:rPr lang="en-US" dirty="0" smtClean="0"/>
              <a:t>Using Sources</a:t>
            </a:r>
          </a:p>
          <a:p>
            <a:pPr lvl="1"/>
            <a:r>
              <a:rPr lang="en-US" dirty="0" smtClean="0"/>
              <a:t>Is it a SECONDARY source?</a:t>
            </a:r>
          </a:p>
          <a:p>
            <a:pPr lvl="1"/>
            <a:r>
              <a:rPr lang="en-US" dirty="0" smtClean="0"/>
              <a:t>Are they introduced sufficiently?</a:t>
            </a:r>
          </a:p>
          <a:p>
            <a:pPr lvl="1"/>
            <a:r>
              <a:rPr lang="en-US" dirty="0" smtClean="0"/>
              <a:t>Does the author do something with the idea? (rather than plunking a quote down and moving on)</a:t>
            </a:r>
          </a:p>
          <a:p>
            <a:r>
              <a:rPr lang="en-US" dirty="0" smtClean="0"/>
              <a:t>Topic sentences: </a:t>
            </a:r>
          </a:p>
          <a:p>
            <a:pPr lvl="1"/>
            <a:r>
              <a:rPr lang="en-US" dirty="0" smtClean="0"/>
              <a:t>Do they transition, state the purpose of the paragraph, and reference </a:t>
            </a:r>
            <a:r>
              <a:rPr lang="en-US" smtClean="0"/>
              <a:t>the thesis?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91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534" y="1600200"/>
            <a:ext cx="8546719" cy="5000137"/>
          </a:xfrm>
        </p:spPr>
        <p:txBody>
          <a:bodyPr numCol="2"/>
          <a:lstStyle/>
          <a:p>
            <a:r>
              <a:rPr lang="en-US" dirty="0" smtClean="0"/>
              <a:t>Robert and Sarah</a:t>
            </a:r>
          </a:p>
          <a:p>
            <a:r>
              <a:rPr lang="en-US" dirty="0" err="1" smtClean="0"/>
              <a:t>Chani</a:t>
            </a:r>
            <a:r>
              <a:rPr lang="en-US" dirty="0" smtClean="0"/>
              <a:t> and </a:t>
            </a:r>
            <a:r>
              <a:rPr lang="en-US" dirty="0" err="1" smtClean="0"/>
              <a:t>Rina</a:t>
            </a:r>
            <a:endParaRPr lang="en-US" dirty="0" smtClean="0"/>
          </a:p>
          <a:p>
            <a:r>
              <a:rPr lang="en-US" dirty="0" smtClean="0"/>
              <a:t>Max and Drew</a:t>
            </a:r>
          </a:p>
          <a:p>
            <a:r>
              <a:rPr lang="en-US" dirty="0" smtClean="0"/>
              <a:t>Jamarcus and Joseph</a:t>
            </a:r>
          </a:p>
          <a:p>
            <a:r>
              <a:rPr lang="en-US" dirty="0" smtClean="0"/>
              <a:t>Thomas and James</a:t>
            </a:r>
          </a:p>
          <a:p>
            <a:r>
              <a:rPr lang="en-US" dirty="0" smtClean="0"/>
              <a:t>Carly and Nate Harvey</a:t>
            </a:r>
          </a:p>
          <a:p>
            <a:r>
              <a:rPr lang="en-US" dirty="0" smtClean="0"/>
              <a:t>Matt &amp; Matt</a:t>
            </a:r>
          </a:p>
          <a:p>
            <a:r>
              <a:rPr lang="en-US" dirty="0" smtClean="0"/>
              <a:t>Nathan and Coby</a:t>
            </a:r>
          </a:p>
          <a:p>
            <a:r>
              <a:rPr lang="en-US" dirty="0" smtClean="0"/>
              <a:t>Aubrey and Chris</a:t>
            </a:r>
          </a:p>
          <a:p>
            <a:r>
              <a:rPr lang="en-US" dirty="0" smtClean="0"/>
              <a:t>Carly and Mark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Does the essay have a title? </a:t>
            </a:r>
          </a:p>
          <a:p>
            <a:r>
              <a:rPr lang="en-US" sz="4000" dirty="0" smtClean="0"/>
              <a:t>If  not, try to come up with one. It should denote the topic of the paper.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600200"/>
            <a:ext cx="7232650" cy="4552480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Does it have a hook?</a:t>
            </a:r>
          </a:p>
          <a:p>
            <a:r>
              <a:rPr lang="en-US" sz="4000" dirty="0" smtClean="0"/>
              <a:t>Does it introduce the topic with background information?</a:t>
            </a:r>
          </a:p>
          <a:p>
            <a:r>
              <a:rPr lang="en-US" sz="4000" dirty="0" smtClean="0"/>
              <a:t>Does it have a clear, specific thesis?</a:t>
            </a:r>
          </a:p>
          <a:p>
            <a:r>
              <a:rPr lang="en-US" sz="4000" dirty="0" smtClean="0"/>
              <a:t>Does it outline the structure of the paper?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518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3.amazonaws.com/engrade-myfiles/4071843763319077/LisaTHESIS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s://encrypted-tbn2.gstatic.com/images?q=tbn:ANd9GcTvl37oo-EKHJNu-Rk3c2kZ6en_8SIjRicSSHITqULtMjlHCfd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7210"/>
            <a:ext cx="9191996" cy="61207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234" y="168812"/>
            <a:ext cx="8117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TOPIC SENTENCES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895" y="1600200"/>
            <a:ext cx="8356210" cy="4814668"/>
          </a:xfrm>
        </p:spPr>
        <p:txBody>
          <a:bodyPr>
            <a:normAutofit/>
          </a:bodyPr>
          <a:lstStyle/>
          <a:p>
            <a:r>
              <a:rPr lang="en-US" sz="3500" dirty="0" smtClean="0"/>
              <a:t>A Topic Sentence should:</a:t>
            </a:r>
          </a:p>
          <a:p>
            <a:pPr lvl="1"/>
            <a:r>
              <a:rPr lang="en-US" sz="3300" dirty="0" smtClean="0"/>
              <a:t>State the purpose of the paragraph</a:t>
            </a:r>
          </a:p>
          <a:p>
            <a:pPr lvl="1"/>
            <a:r>
              <a:rPr lang="en-US" sz="3300" dirty="0" smtClean="0"/>
              <a:t>Transition from the previous paragraph</a:t>
            </a:r>
          </a:p>
          <a:p>
            <a:pPr lvl="1"/>
            <a:r>
              <a:rPr lang="en-US" sz="3300" dirty="0" smtClean="0"/>
              <a:t>Reference the thesis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074" y="1600200"/>
            <a:ext cx="8598769" cy="4937673"/>
          </a:xfrm>
        </p:spPr>
        <p:txBody>
          <a:bodyPr/>
          <a:lstStyle/>
          <a:p>
            <a:r>
              <a:rPr lang="en-US" i="1" dirty="0" smtClean="0"/>
              <a:t>Dependent clause that references previous paragraph beginning with a transitional word or phrase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en-US" u="sng" dirty="0" smtClean="0"/>
              <a:t>independent sentence that states the purpose of this paragraph using a key word that connects the point of this paragraph to the thesis of the paper.</a:t>
            </a:r>
          </a:p>
          <a:p>
            <a:r>
              <a:rPr lang="en-US" dirty="0" smtClean="0"/>
              <a:t>Transitional phrases:</a:t>
            </a:r>
          </a:p>
          <a:p>
            <a:pPr lvl="1"/>
            <a:r>
              <a:rPr lang="en-US" dirty="0" smtClean="0"/>
              <a:t>Addition: In addition, Furthermore, Moreover </a:t>
            </a:r>
          </a:p>
          <a:p>
            <a:pPr lvl="1"/>
            <a:r>
              <a:rPr lang="en-US" dirty="0" smtClean="0"/>
              <a:t>Comparison: In the same way, Likewise, Similarly</a:t>
            </a:r>
          </a:p>
          <a:p>
            <a:pPr lvl="1"/>
            <a:r>
              <a:rPr lang="en-US" dirty="0" smtClean="0"/>
              <a:t>Contrast: While, Contrary to, Though, Notwithstanding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70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pad3.whstatic.com/images/thumb/8/8c/Parts-of-a-Paragraph-1.jpg/251px-Parts-of-a-Paragraph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3719" y="4527"/>
            <a:ext cx="4422164" cy="6853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518</TotalTime>
  <Words>574</Words>
  <Application>Microsoft Macintosh PowerPoint</Application>
  <PresentationFormat>On-screen Show (4:3)</PresentationFormat>
  <Paragraphs>80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 Black</vt:lpstr>
      <vt:lpstr>Calibri</vt:lpstr>
      <vt:lpstr>Century Gothic</vt:lpstr>
      <vt:lpstr>Wingdings</vt:lpstr>
      <vt:lpstr>Summer</vt:lpstr>
      <vt:lpstr>Peer Review</vt:lpstr>
      <vt:lpstr>Round 1</vt:lpstr>
      <vt:lpstr>Title</vt:lpstr>
      <vt:lpstr>INTRODUCTION</vt:lpstr>
      <vt:lpstr>PowerPoint Presentation</vt:lpstr>
      <vt:lpstr>PowerPoint Presentation</vt:lpstr>
      <vt:lpstr>TOPIC SENTENCES</vt:lpstr>
      <vt:lpstr>Topic Sentences</vt:lpstr>
      <vt:lpstr>PowerPoint Presentation</vt:lpstr>
      <vt:lpstr>Body Paragraphs</vt:lpstr>
      <vt:lpstr>CITATIONS</vt:lpstr>
      <vt:lpstr>Evidence</vt:lpstr>
      <vt:lpstr>Conclusion</vt:lpstr>
      <vt:lpstr>Now – without looking back – summarize the paper in a few sentences.  Compare to your first summary. What is different? What is missing in the topic sentences?</vt:lpstr>
      <vt:lpstr>Give the paper back, look over comments, then talk to each other about the comments.</vt:lpstr>
      <vt:lpstr>Round 2</vt:lpstr>
      <vt:lpstr>Now with your own paper in front of you, write over it how you might revise. Write down your plans/ideas.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Speed Peer Review</dc:title>
  <dc:creator>Renee Benham</dc:creator>
  <cp:lastModifiedBy>Microsoft Office User</cp:lastModifiedBy>
  <cp:revision>42</cp:revision>
  <cp:lastPrinted>2015-03-13T18:16:55Z</cp:lastPrinted>
  <dcterms:created xsi:type="dcterms:W3CDTF">2013-03-28T17:00:06Z</dcterms:created>
  <dcterms:modified xsi:type="dcterms:W3CDTF">2016-02-26T19:55:23Z</dcterms:modified>
</cp:coreProperties>
</file>